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1"/>
  </p:notesMasterIdLst>
  <p:sldIdLst>
    <p:sldId id="256" r:id="rId2"/>
    <p:sldId id="263" r:id="rId3"/>
    <p:sldId id="257" r:id="rId4"/>
    <p:sldId id="275" r:id="rId5"/>
    <p:sldId id="276" r:id="rId6"/>
    <p:sldId id="287" r:id="rId7"/>
    <p:sldId id="288" r:id="rId8"/>
    <p:sldId id="289" r:id="rId9"/>
    <p:sldId id="290" r:id="rId10"/>
    <p:sldId id="291" r:id="rId11"/>
    <p:sldId id="25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59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2" r:id="rId32"/>
    <p:sldId id="285" r:id="rId33"/>
    <p:sldId id="286" r:id="rId34"/>
    <p:sldId id="26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61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74"/>
    <a:srgbClr val="40BAD2"/>
    <a:srgbClr val="258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0" autoAdjust="0"/>
    <p:restoredTop sz="94660"/>
  </p:normalViewPr>
  <p:slideViewPr>
    <p:cSldViewPr snapToGrid="0">
      <p:cViewPr>
        <p:scale>
          <a:sx n="100" d="100"/>
          <a:sy n="100" d="100"/>
        </p:scale>
        <p:origin x="7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C13D2-B420-43EE-81D5-F3B14A7D0764}" type="datetimeFigureOut">
              <a:rPr lang="es-AR" smtClean="0"/>
              <a:t>1/12/2017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E789E-CFF2-4E27-AB44-D23561DEEEC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669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EA7E-75A1-4452-92BF-7FC33FC87934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25F7F-BAE2-4491-9165-F5B7F355BEAF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D842-FD3D-4393-9ED5-DC3BED8108A5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3F68-D265-4D25-96B8-0D00D0D465B2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F730-204A-440B-97EE-8150EFA5AE89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EB673-3B53-45AA-8CFC-ABF884B16F37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2CD9-49F9-4718-BD52-346D446BF996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54AE-86B1-45EF-83D5-5D122AE731F5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0F6E-5C39-4E5D-9B70-349ADA745337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29FE-3364-4E49-9102-B13C831AC363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1DB0-0D43-42F4-B566-54D4B3B02147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7AA03B-8F1E-4C89-90D5-2F85D758F5EA}" type="datetime1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F4AD318-2FB6-4C6E-931E-58E404FA18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12">
            <a:extLst>
              <a:ext uri="{FF2B5EF4-FFF2-40B4-BE49-F238E27FC236}">
                <a16:creationId xmlns:a16="http://schemas.microsoft.com/office/drawing/2014/main" id="{1A118E35-1CBF-4863-8497-F4DF1A166D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3CDD29-F0E5-47B6-83A4-8298D9198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267" y="4781249"/>
            <a:ext cx="7955280" cy="325526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s-AR" dirty="0">
                <a:solidFill>
                  <a:srgbClr val="009674"/>
                </a:solidFill>
                <a:latin typeface="Eras Demi ITC" panose="020B0805030504020804" pitchFamily="34" charset="0"/>
              </a:rPr>
              <a:t>Elementos de Ciberguerra en Redes WAN de alta seguridad</a:t>
            </a:r>
            <a:br>
              <a:rPr lang="es-AR" dirty="0">
                <a:solidFill>
                  <a:schemeClr val="accent1"/>
                </a:solidFill>
                <a:latin typeface="Eras Demi ITC" panose="020B0805030504020804" pitchFamily="34" charset="0"/>
              </a:rPr>
            </a:br>
            <a:br>
              <a:rPr lang="es-AR" dirty="0">
                <a:solidFill>
                  <a:schemeClr val="accent1"/>
                </a:solidFill>
                <a:latin typeface="Eras Demi ITC" panose="020B0805030504020804" pitchFamily="34" charset="0"/>
              </a:rPr>
            </a:br>
            <a:endParaRPr lang="es-AR" dirty="0">
              <a:solidFill>
                <a:srgbClr val="25879B"/>
              </a:solidFill>
              <a:latin typeface="Eras Demi ITC" panose="020B08050305040208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7ADF83-4CB0-45FA-865E-D197697C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8746" y="6345069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C7E3A2-F839-499E-9AA4-626C75DE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46" y="224445"/>
            <a:ext cx="4390200" cy="1340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A985537-0BB8-44B9-95B2-5F2C8ED72A39}"/>
              </a:ext>
            </a:extLst>
          </p:cNvPr>
          <p:cNvSpPr txBox="1"/>
          <p:nvPr/>
        </p:nvSpPr>
        <p:spPr>
          <a:xfrm>
            <a:off x="8994371" y="1693712"/>
            <a:ext cx="3067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INTEGRANTES: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Carreño, Fernando.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Castiñeira, Ignacio.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Rivero, Ariel.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Romero Tricarico, Jerónimo.</a:t>
            </a:r>
          </a:p>
        </p:txBody>
      </p:sp>
    </p:spTree>
    <p:extLst>
      <p:ext uri="{BB962C8B-B14F-4D97-AF65-F5344CB8AC3E}">
        <p14:creationId xmlns:p14="http://schemas.microsoft.com/office/powerpoint/2010/main" val="17006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básicos: </a:t>
            </a:r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CIBER-DELITO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F7C697-9826-47B3-9EB9-63ECF9A4CB2B}"/>
              </a:ext>
            </a:extLst>
          </p:cNvPr>
          <p:cNvSpPr txBox="1"/>
          <p:nvPr/>
        </p:nvSpPr>
        <p:spPr>
          <a:xfrm>
            <a:off x="623455" y="1814790"/>
            <a:ext cx="10540537" cy="135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Delitos cometidos por individuos o grupos con motivo de dañar intencionalmente organizaciones. Para su realización están involucrados un dispositivo, una red y un usuario.</a:t>
            </a:r>
          </a:p>
        </p:txBody>
      </p:sp>
      <p:pic>
        <p:nvPicPr>
          <p:cNvPr id="7170" name="Picture 2" descr="https://www.tuexperto.com/wp-content/uploads/2015/11/ciberdelincuentes-java-02.jpg">
            <a:extLst>
              <a:ext uri="{FF2B5EF4-FFF2-40B4-BE49-F238E27FC236}">
                <a16:creationId xmlns:a16="http://schemas.microsoft.com/office/drawing/2014/main" id="{473B8AA3-18AC-42B4-B5FC-49E1ACE2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5" y="3860454"/>
            <a:ext cx="8836428" cy="249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5CC49-6FAE-42FA-99B6-A3FDA8C688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2CD81-3BB6-4ED6-A50F-DC14F37A95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D8D5D5-48E6-4588-8395-0329049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A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SITUACIONES  Y  CASOS IMPORTANTES EN LA HISTORIA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67682A-28F2-467D-91A3-67BECDBE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/>
              <a:t>Tecnología de Redes – Elementos de Ciberguerra en Redes WAN | UNLaM 2017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284454" y="246731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>
                <a:solidFill>
                  <a:srgbClr val="0070C0"/>
                </a:solidFill>
                <a:latin typeface="+mj-lt"/>
              </a:rPr>
              <a:t>Contexto geopolítico de la ciberguerra</a:t>
            </a:r>
          </a:p>
        </p:txBody>
      </p:sp>
      <p:pic>
        <p:nvPicPr>
          <p:cNvPr id="4" name="Picture 2" descr="Resultado de imagen para ciberguerra mundial">
            <a:extLst>
              <a:ext uri="{FF2B5EF4-FFF2-40B4-BE49-F238E27FC236}">
                <a16:creationId xmlns:a16="http://schemas.microsoft.com/office/drawing/2014/main" id="{80EDF934-FCAE-4B66-AFE3-2E8D55CC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38" y="1161115"/>
            <a:ext cx="8302267" cy="47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284454" y="246731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>
                <a:solidFill>
                  <a:srgbClr val="0070C0"/>
                </a:solidFill>
                <a:latin typeface="+mj-lt"/>
              </a:rPr>
              <a:t>Contexto geopolítico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Rusia y Estados Unidos</a:t>
            </a:r>
          </a:p>
        </p:txBody>
      </p:sp>
      <p:pic>
        <p:nvPicPr>
          <p:cNvPr id="5" name="Picture 2" descr="Resultado de imagen para rusia onu">
            <a:extLst>
              <a:ext uri="{FF2B5EF4-FFF2-40B4-BE49-F238E27FC236}">
                <a16:creationId xmlns:a16="http://schemas.microsoft.com/office/drawing/2014/main" id="{E80CB54B-6120-4920-B116-B1B4E2FF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0" y="2150108"/>
            <a:ext cx="3834804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otan ciberguerra">
            <a:extLst>
              <a:ext uri="{FF2B5EF4-FFF2-40B4-BE49-F238E27FC236}">
                <a16:creationId xmlns:a16="http://schemas.microsoft.com/office/drawing/2014/main" id="{BC3B270C-3705-4524-97C2-0F987E85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7" y="3391449"/>
            <a:ext cx="4685644" cy="26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45F0A4C-59C8-434F-BE27-666AB2B4FE7C}"/>
              </a:ext>
            </a:extLst>
          </p:cNvPr>
          <p:cNvSpPr/>
          <p:nvPr/>
        </p:nvSpPr>
        <p:spPr>
          <a:xfrm>
            <a:off x="278009" y="4764609"/>
            <a:ext cx="3995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rgbClr val="000000"/>
                </a:solidFill>
                <a:latin typeface="Calibri" panose="020F0502020204030204" pitchFamily="34" charset="0"/>
              </a:rPr>
              <a:t>Políticas agresivas de Rusia en Contra de la ONU. </a:t>
            </a:r>
            <a:endParaRPr lang="es-AR" dirty="0">
              <a:latin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2353DC-6C10-4116-B83C-1D6B47C5835B}"/>
              </a:ext>
            </a:extLst>
          </p:cNvPr>
          <p:cNvSpPr/>
          <p:nvPr/>
        </p:nvSpPr>
        <p:spPr>
          <a:xfrm>
            <a:off x="6961488" y="2921168"/>
            <a:ext cx="4940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rgbClr val="000000"/>
                </a:solidFill>
                <a:latin typeface="Calibri" panose="020F0502020204030204" pitchFamily="34" charset="0"/>
              </a:rPr>
              <a:t>Rusia perjudica intereses de EEUU y OTAN</a:t>
            </a:r>
            <a:r>
              <a:rPr lang="es-A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479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284454" y="246731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>
                <a:solidFill>
                  <a:srgbClr val="0070C0"/>
                </a:solidFill>
                <a:latin typeface="+mj-lt"/>
              </a:rPr>
              <a:t>Contexto geopolítico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Rusia y Estados Unidos</a:t>
            </a:r>
          </a:p>
        </p:txBody>
      </p:sp>
      <p:pic>
        <p:nvPicPr>
          <p:cNvPr id="9" name="Picture 2" descr="Resultado de imagen para fabrica trolls ciberguerra">
            <a:extLst>
              <a:ext uri="{FF2B5EF4-FFF2-40B4-BE49-F238E27FC236}">
                <a16:creationId xmlns:a16="http://schemas.microsoft.com/office/drawing/2014/main" id="{E173F670-23F4-4EFD-99E7-2F9D46F2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18" y="2681171"/>
            <a:ext cx="7817763" cy="41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0EC7105-6E4D-4403-9DA9-1AC513288781}"/>
              </a:ext>
            </a:extLst>
          </p:cNvPr>
          <p:cNvSpPr/>
          <p:nvPr/>
        </p:nvSpPr>
        <p:spPr>
          <a:xfrm>
            <a:off x="4639675" y="2127173"/>
            <a:ext cx="5476913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sz="2000" b="1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Fábrica de </a:t>
            </a:r>
            <a:r>
              <a:rPr lang="es-AR" sz="2000" b="1" dirty="0" err="1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Trolls</a:t>
            </a:r>
            <a:endParaRPr lang="es-AR" sz="20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4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284454" y="246731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>
                <a:solidFill>
                  <a:srgbClr val="0070C0"/>
                </a:solidFill>
                <a:latin typeface="+mj-lt"/>
              </a:rPr>
              <a:t>Contexto geopolítico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Corea del Norte</a:t>
            </a:r>
          </a:p>
        </p:txBody>
      </p:sp>
      <p:pic>
        <p:nvPicPr>
          <p:cNvPr id="6" name="Picture 2" descr="Resultado de imagen para corea del norte">
            <a:extLst>
              <a:ext uri="{FF2B5EF4-FFF2-40B4-BE49-F238E27FC236}">
                <a16:creationId xmlns:a16="http://schemas.microsoft.com/office/drawing/2014/main" id="{4AF2A860-F5C7-4D99-9A59-F1439AC7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3" y="1614118"/>
            <a:ext cx="5313662" cy="299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oldados coreanos del Bureau 121 entrenándose">
            <a:extLst>
              <a:ext uri="{FF2B5EF4-FFF2-40B4-BE49-F238E27FC236}">
                <a16:creationId xmlns:a16="http://schemas.microsoft.com/office/drawing/2014/main" id="{EB1475A4-9309-4884-BEC0-3E52D341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17" y="3582234"/>
            <a:ext cx="4768735" cy="26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66C10D0-112A-4C6C-A7A3-70FBF5CCE02E}"/>
              </a:ext>
            </a:extLst>
          </p:cNvPr>
          <p:cNvSpPr/>
          <p:nvPr/>
        </p:nvSpPr>
        <p:spPr>
          <a:xfrm>
            <a:off x="1346661" y="4669295"/>
            <a:ext cx="407323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Demostraciones de Fuerza</a:t>
            </a:r>
            <a:endParaRPr lang="es-AR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B2B58E-7573-41A4-8E59-C80BEEA5646E}"/>
              </a:ext>
            </a:extLst>
          </p:cNvPr>
          <p:cNvSpPr/>
          <p:nvPr/>
        </p:nvSpPr>
        <p:spPr>
          <a:xfrm>
            <a:off x="8299869" y="3089755"/>
            <a:ext cx="23006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Hack</a:t>
            </a:r>
            <a:r>
              <a:rPr lang="es-AR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al Bureau 121</a:t>
            </a:r>
            <a:endParaRPr lang="es-AR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284454" y="246731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b="1" dirty="0">
                <a:solidFill>
                  <a:srgbClr val="0070C0"/>
                </a:solidFill>
                <a:latin typeface="+mj-lt"/>
              </a:rPr>
              <a:t>Contexto geopolítico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Europa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09F44D0-87FF-4024-A508-AE60E7A6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92" y="2545511"/>
            <a:ext cx="8206990" cy="417968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2A3A67F-5294-4F24-B8C8-1FB25338508E}"/>
              </a:ext>
            </a:extLst>
          </p:cNvPr>
          <p:cNvSpPr/>
          <p:nvPr/>
        </p:nvSpPr>
        <p:spPr>
          <a:xfrm>
            <a:off x="3869268" y="2044005"/>
            <a:ext cx="37220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sz="2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Ramsonware Petya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AR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Escenarios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Estados Unidos y China</a:t>
            </a:r>
          </a:p>
        </p:txBody>
      </p:sp>
      <p:pic>
        <p:nvPicPr>
          <p:cNvPr id="6" name="Picture 4" descr="Resultado de imagen para huawei logo">
            <a:extLst>
              <a:ext uri="{FF2B5EF4-FFF2-40B4-BE49-F238E27FC236}">
                <a16:creationId xmlns:a16="http://schemas.microsoft.com/office/drawing/2014/main" id="{EB3368C6-70EF-466F-9D4B-E49C7C75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84" y="2252229"/>
            <a:ext cx="2857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eeuu china ciberguerra">
            <a:extLst>
              <a:ext uri="{FF2B5EF4-FFF2-40B4-BE49-F238E27FC236}">
                <a16:creationId xmlns:a16="http://schemas.microsoft.com/office/drawing/2014/main" id="{9CAA3B68-DA63-4E19-8A2C-23BF7A29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57" y="1985054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Escenarios de la Ciberguerra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061BC9-692D-4248-9471-B4EDC293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55071"/>
            <a:ext cx="5581650" cy="4248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B48D9B-07A5-4EF7-B209-E15A2B88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78" y="3189956"/>
            <a:ext cx="4679852" cy="159238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95234EE-DD64-4DBA-8E0A-DFFB1189B35E}"/>
              </a:ext>
            </a:extLst>
          </p:cNvPr>
          <p:cNvSpPr/>
          <p:nvPr/>
        </p:nvSpPr>
        <p:spPr>
          <a:xfrm>
            <a:off x="2641601" y="1343690"/>
            <a:ext cx="7708348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500" b="1" dirty="0"/>
              <a:t>Guerra cibernética contra "Estados enemigos” como Irán</a:t>
            </a:r>
            <a:endParaRPr lang="es-AR" sz="2500" dirty="0"/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AR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Escenarios de la Ciberguerra</a:t>
            </a:r>
          </a:p>
          <a:p>
            <a:pPr algn="ctr"/>
            <a:r>
              <a:rPr lang="es-AR" sz="3600" b="1" dirty="0">
                <a:solidFill>
                  <a:schemeClr val="accent5">
                    <a:lumMod val="50000"/>
                  </a:schemeClr>
                </a:solidFill>
              </a:rPr>
              <a:t>	Hacktivismo</a:t>
            </a:r>
            <a:endParaRPr lang="es-AR" sz="36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8" descr="Resultado de imagen para lulzsec">
            <a:extLst>
              <a:ext uri="{FF2B5EF4-FFF2-40B4-BE49-F238E27FC236}">
                <a16:creationId xmlns:a16="http://schemas.microsoft.com/office/drawing/2014/main" id="{1579EF30-7DCE-436C-8814-12EC8C13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" y="27337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anonymous">
            <a:extLst>
              <a:ext uri="{FF2B5EF4-FFF2-40B4-BE49-F238E27FC236}">
                <a16:creationId xmlns:a16="http://schemas.microsoft.com/office/drawing/2014/main" id="{E031A0D0-6414-4794-9CD5-668F4653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2609841"/>
            <a:ext cx="5951764" cy="309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FE11DB1-974C-436E-AE81-B1CBF767226B}"/>
              </a:ext>
            </a:extLst>
          </p:cNvPr>
          <p:cNvSpPr/>
          <p:nvPr/>
        </p:nvSpPr>
        <p:spPr>
          <a:xfrm>
            <a:off x="1126921" y="2159050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	</a:t>
            </a:r>
            <a:r>
              <a:rPr lang="es-AR" sz="2800" b="1" dirty="0" err="1"/>
              <a:t>LulzSec</a:t>
            </a:r>
            <a:r>
              <a:rPr lang="es-AR" sz="2800" b="1" dirty="0"/>
              <a:t> </a:t>
            </a:r>
            <a:endParaRPr lang="es-AR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C05BFD7-2CC4-48B1-920F-96BCABA6D0EE}"/>
              </a:ext>
            </a:extLst>
          </p:cNvPr>
          <p:cNvSpPr/>
          <p:nvPr/>
        </p:nvSpPr>
        <p:spPr>
          <a:xfrm>
            <a:off x="7486072" y="2046077"/>
            <a:ext cx="2904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	Anonymous</a:t>
            </a:r>
            <a:r>
              <a:rPr lang="es-AR" dirty="0"/>
              <a:t> </a:t>
            </a:r>
            <a:r>
              <a:rPr lang="es-AR" sz="2800" b="1" dirty="0"/>
              <a:t> </a:t>
            </a:r>
            <a:endParaRPr lang="es-AR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F4AD318-2FB6-4C6E-931E-58E404FA18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E187274-5DC2-4BE0-AF99-925D6D9735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12">
            <a:extLst>
              <a:ext uri="{FF2B5EF4-FFF2-40B4-BE49-F238E27FC236}">
                <a16:creationId xmlns:a16="http://schemas.microsoft.com/office/drawing/2014/main" id="{1A118E35-1CBF-4863-8497-F4DF1A166D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3CDD29-F0E5-47B6-83A4-8298D9198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008" y="4074666"/>
            <a:ext cx="7056444" cy="325526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s-AR" dirty="0">
                <a:solidFill>
                  <a:srgbClr val="009674"/>
                </a:solidFill>
                <a:latin typeface="Eras Demi ITC" panose="020B0805030504020804" pitchFamily="34" charset="0"/>
              </a:rPr>
              <a:t>“EL ARTE DE LA CIBERGUERRA”</a:t>
            </a:r>
            <a:br>
              <a:rPr lang="es-AR" dirty="0">
                <a:solidFill>
                  <a:schemeClr val="accent1"/>
                </a:solidFill>
                <a:latin typeface="Eras Demi ITC" panose="020B0805030504020804" pitchFamily="34" charset="0"/>
              </a:rPr>
            </a:br>
            <a:br>
              <a:rPr lang="es-AR" dirty="0">
                <a:solidFill>
                  <a:schemeClr val="accent1"/>
                </a:solidFill>
                <a:latin typeface="Eras Demi ITC" panose="020B0805030504020804" pitchFamily="34" charset="0"/>
              </a:rPr>
            </a:br>
            <a:endParaRPr lang="es-AR" dirty="0">
              <a:solidFill>
                <a:srgbClr val="25879B"/>
              </a:solidFill>
              <a:latin typeface="Eras Demi ITC" panose="020B08050305040208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7ADF83-4CB0-45FA-865E-D197697C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8746" y="6345069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C7E3A2-F839-499E-9AA4-626C75DE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46" y="224445"/>
            <a:ext cx="4390200" cy="1340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A985537-0BB8-44B9-95B2-5F2C8ED72A39}"/>
              </a:ext>
            </a:extLst>
          </p:cNvPr>
          <p:cNvSpPr txBox="1"/>
          <p:nvPr/>
        </p:nvSpPr>
        <p:spPr>
          <a:xfrm>
            <a:off x="8994371" y="1693712"/>
            <a:ext cx="3067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INTEGRANTES: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Carreño, Fernando.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Castiñeira, Ignacio.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Rivero, Ariel.</a:t>
            </a:r>
          </a:p>
          <a:p>
            <a:pPr>
              <a:lnSpc>
                <a:spcPct val="200000"/>
              </a:lnSpc>
            </a:pPr>
            <a:r>
              <a:rPr lang="es-AR" dirty="0">
                <a:solidFill>
                  <a:schemeClr val="bg1"/>
                </a:solidFill>
              </a:rPr>
              <a:t>• Romero Tricarico, Jerónimo.</a:t>
            </a:r>
          </a:p>
        </p:txBody>
      </p:sp>
    </p:spTree>
    <p:extLst>
      <p:ext uri="{BB962C8B-B14F-4D97-AF65-F5344CB8AC3E}">
        <p14:creationId xmlns:p14="http://schemas.microsoft.com/office/powerpoint/2010/main" val="3153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La lucha por el control de Internet</a:t>
            </a:r>
          </a:p>
        </p:txBody>
      </p:sp>
      <p:pic>
        <p:nvPicPr>
          <p:cNvPr id="12" name="Imagen 11" descr="Resultado de imagen para cables submarinos internet">
            <a:extLst>
              <a:ext uri="{FF2B5EF4-FFF2-40B4-BE49-F238E27FC236}">
                <a16:creationId xmlns:a16="http://schemas.microsoft.com/office/drawing/2014/main" id="{722C0BE6-4F2C-4927-8E03-97476BE97D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9" y="2438493"/>
            <a:ext cx="6743446" cy="361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2.jpg">
            <a:extLst>
              <a:ext uri="{FF2B5EF4-FFF2-40B4-BE49-F238E27FC236}">
                <a16:creationId xmlns:a16="http://schemas.microsoft.com/office/drawing/2014/main" id="{AAD2E341-BCCD-4E75-937C-E7A8B059395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15948" y="3287684"/>
            <a:ext cx="3929673" cy="2740019"/>
          </a:xfrm>
          <a:prstGeom prst="rect">
            <a:avLst/>
          </a:prstGeom>
          <a:ln/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C98367D-2400-4E55-B181-FB114E8E49FA}"/>
              </a:ext>
            </a:extLst>
          </p:cNvPr>
          <p:cNvSpPr/>
          <p:nvPr/>
        </p:nvSpPr>
        <p:spPr>
          <a:xfrm>
            <a:off x="777240" y="1641689"/>
            <a:ext cx="10623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latin typeface="Calibri" panose="020F0502020204030204" pitchFamily="34" charset="0"/>
                <a:ea typeface="Arial" panose="020B0604020202020204" pitchFamily="34" charset="0"/>
              </a:rPr>
              <a:t>La propiedad y el control de las fibras ópticas submarinas, está en manos de corporaciones que responden a los diferentes ejes de poder político centrales.</a:t>
            </a:r>
            <a:endParaRPr lang="es-A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Casos</a:t>
            </a:r>
          </a:p>
        </p:txBody>
      </p:sp>
      <p:pic>
        <p:nvPicPr>
          <p:cNvPr id="7" name="Picture 6" descr="Resultado de imagen para scada">
            <a:extLst>
              <a:ext uri="{FF2B5EF4-FFF2-40B4-BE49-F238E27FC236}">
                <a16:creationId xmlns:a16="http://schemas.microsoft.com/office/drawing/2014/main" id="{80A2B645-5B4F-4A1D-892A-E8F5E4E9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2" y="2335876"/>
            <a:ext cx="3929631" cy="30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stuxnet">
            <a:extLst>
              <a:ext uri="{FF2B5EF4-FFF2-40B4-BE49-F238E27FC236}">
                <a16:creationId xmlns:a16="http://schemas.microsoft.com/office/drawing/2014/main" id="{9D8C51E8-C29B-4646-9643-CD2A43E9D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8" y="1563230"/>
            <a:ext cx="4295508" cy="20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para kaspersky">
            <a:extLst>
              <a:ext uri="{FF2B5EF4-FFF2-40B4-BE49-F238E27FC236}">
                <a16:creationId xmlns:a16="http://schemas.microsoft.com/office/drawing/2014/main" id="{29943C08-C72B-4630-9B21-09B34B36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95" y="3624706"/>
            <a:ext cx="4426634" cy="26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7156BAD-B70C-45FD-93EC-5CD7C76F87B6}"/>
              </a:ext>
            </a:extLst>
          </p:cNvPr>
          <p:cNvSpPr/>
          <p:nvPr/>
        </p:nvSpPr>
        <p:spPr>
          <a:xfrm>
            <a:off x="1292455" y="1710963"/>
            <a:ext cx="41536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dirty="0" err="1">
                <a:latin typeface="Calibri" panose="020F0502020204030204" pitchFamily="34" charset="0"/>
              </a:rPr>
              <a:t>Scada</a:t>
            </a:r>
            <a:r>
              <a:rPr lang="es-AR" sz="3200" dirty="0">
                <a:latin typeface="Calibri" panose="020F0502020204030204" pitchFamily="34" charset="0"/>
              </a:rPr>
              <a:t> </a:t>
            </a:r>
            <a:r>
              <a:rPr lang="es-AR" sz="3200" dirty="0" err="1">
                <a:latin typeface="Calibri" panose="020F0502020204030204" pitchFamily="34" charset="0"/>
              </a:rPr>
              <a:t>Systems</a:t>
            </a:r>
            <a:endParaRPr lang="es-AR" sz="3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5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Casos</a:t>
            </a:r>
          </a:p>
        </p:txBody>
      </p:sp>
      <p:pic>
        <p:nvPicPr>
          <p:cNvPr id="11" name="Picture 6" descr="Resultado de imagen para windows">
            <a:extLst>
              <a:ext uri="{FF2B5EF4-FFF2-40B4-BE49-F238E27FC236}">
                <a16:creationId xmlns:a16="http://schemas.microsoft.com/office/drawing/2014/main" id="{D7E86288-E606-4F79-9D33-160332CF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57" y="1932018"/>
            <a:ext cx="3019049" cy="301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para wannacry">
            <a:extLst>
              <a:ext uri="{FF2B5EF4-FFF2-40B4-BE49-F238E27FC236}">
                <a16:creationId xmlns:a16="http://schemas.microsoft.com/office/drawing/2014/main" id="{EC883884-864A-4BBA-ADA9-863853A7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16" y="1381294"/>
            <a:ext cx="5999996" cy="242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para eternal blue">
            <a:extLst>
              <a:ext uri="{FF2B5EF4-FFF2-40B4-BE49-F238E27FC236}">
                <a16:creationId xmlns:a16="http://schemas.microsoft.com/office/drawing/2014/main" id="{246DCFE7-2E0C-44FA-91F5-B471EE89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16" y="3990110"/>
            <a:ext cx="5999996" cy="21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5CC49-6FAE-42FA-99B6-A3FDA8C688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2CD81-3BB6-4ED6-A50F-DC14F37A95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D8D5D5-48E6-4588-8395-0329049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ctr"/>
            <a:r>
              <a:rPr lang="es-AR" sz="61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DE ATAQUE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67682A-28F2-467D-91A3-67BECDBE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/>
              <a:t>Tecnología de Redes – Elementos de Ciberguerra en Redes WAN | UNLaM 2017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Metodologías y Ataques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8A1D51-4804-4304-94F3-7B38D96E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2159050"/>
            <a:ext cx="5524500" cy="340042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7902665" y="1613345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INYECCIÓN 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18FA1D9-27A2-4A70-AD0B-EDF81F56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67" y="2176170"/>
            <a:ext cx="5524501" cy="338110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387800" y="1601027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DDOS</a:t>
            </a:r>
          </a:p>
        </p:txBody>
      </p:sp>
    </p:spTree>
    <p:extLst>
      <p:ext uri="{BB962C8B-B14F-4D97-AF65-F5344CB8AC3E}">
        <p14:creationId xmlns:p14="http://schemas.microsoft.com/office/powerpoint/2010/main" val="19755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Metodologías y Ataques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8263663" y="1578339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SPEAR-PHISING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978642" y="1643304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XSS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6DBDDC-D924-4E1D-820E-CBC550AF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4" y="2022524"/>
            <a:ext cx="6002215" cy="37063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FEE739-A40A-4843-A817-FBC8482D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71" y="2151154"/>
            <a:ext cx="5440573" cy="37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Virus Informáticos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9111249" y="1416542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SPAM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1740599" y="1531612"/>
            <a:ext cx="3800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LOS TROYANOS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671B84-2BAB-462C-BC6A-A0C7F485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" y="2116108"/>
            <a:ext cx="6457982" cy="41765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23416A-4E77-4596-B173-84761F8DC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326" y="2043277"/>
            <a:ext cx="4874890" cy="43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Virus Informáticos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8440633" y="1715627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BOT DEL IRC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250914" y="1715627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ROOTKITS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54F2FF-2645-4FEB-8109-198C88C8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6" y="2373316"/>
            <a:ext cx="6335593" cy="3190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B91204-5539-45FC-AAA5-BEF79046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26" y="2373316"/>
            <a:ext cx="523802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Virus Informáticos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8334927" y="1429134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BLIND RADARS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468730" y="1490689"/>
            <a:ext cx="6587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INTERFERENCIA ELECTRONICA EN LAS COMUNICACIONES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99D8AD-56DE-43D4-A894-60BDE4AB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8" y="2144794"/>
            <a:ext cx="6012365" cy="4103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78F6DF-6A43-4F81-8649-1A7EE132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6" y="2144794"/>
            <a:ext cx="4893252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ATAQUES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7606146" y="1592888"/>
            <a:ext cx="3833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BRUTAL KANGAROO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960639" y="1592888"/>
            <a:ext cx="5391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MALWARE CHERRY BLOSSOM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B65681-7481-42BF-BD2F-A908D1F7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8" y="2211036"/>
            <a:ext cx="5911517" cy="3619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130BA2-4BF0-464F-849C-4F5C3497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211035"/>
            <a:ext cx="5391150" cy="3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5CC49-6FAE-42FA-99B6-A3FDA8C688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2CD81-3BB6-4ED6-A50F-DC14F37A95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D8D5D5-48E6-4588-8395-0329049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s-AR" sz="61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67682A-28F2-467D-91A3-67BECDBE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/>
              <a:t>Tecnología de Redes – Elementos de Ciberguerra en Redes WAN | UNLaM 2017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ATAQUES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7576898" y="1755352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PANDEMIC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360827" y="1755352"/>
            <a:ext cx="2254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BOTS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FF64E2-062C-4B0A-B601-2026DB0A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6" y="2509996"/>
            <a:ext cx="2982409" cy="2920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491BDA-1052-4966-B0CD-9A867C77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6" y="2278572"/>
            <a:ext cx="622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ATAQUES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4938005" y="1519671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KEYLOGGER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21EE55-D009-41F9-8A2D-566D1E4D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2" y="2042891"/>
            <a:ext cx="9622941" cy="41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CIBERATAQUES GLOBALES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01227A-BA12-49A5-A671-F48D30DD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4" y="1498911"/>
            <a:ext cx="10531764" cy="46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CIBERATAQUES GLOBALES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944745-2DCD-4759-8ABD-5AB49FA2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13" y="1197024"/>
            <a:ext cx="10637520" cy="48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5CC49-6FAE-42FA-99B6-A3FDA8C688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2CD81-3BB6-4ED6-A50F-DC14F37A95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D8D5D5-48E6-4588-8395-0329049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ctr"/>
            <a:r>
              <a:rPr lang="es-AR" sz="61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DE DEFENSA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67682A-28F2-467D-91A3-67BECDBE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/>
              <a:t>Tecnología de Redes – Elementos de Ciberguerra en Redes WAN | UNLaM 2017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616014-3D59-483F-B829-4E000C6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B26B35-D298-48B1-8345-0625A3A95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7" t="19722" r="7110" b="14306"/>
          <a:stretch/>
        </p:blipFill>
        <p:spPr>
          <a:xfrm>
            <a:off x="1248296" y="931027"/>
            <a:ext cx="10203088" cy="51786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1522CC0-BFD4-43A4-A05B-8A2B8BC25452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Técnicas de defensa</a:t>
            </a:r>
          </a:p>
        </p:txBody>
      </p:sp>
    </p:spTree>
    <p:extLst>
      <p:ext uri="{BB962C8B-B14F-4D97-AF65-F5344CB8AC3E}">
        <p14:creationId xmlns:p14="http://schemas.microsoft.com/office/powerpoint/2010/main" val="18113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616014-3D59-483F-B829-4E000C6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522CC0-BFD4-43A4-A05B-8A2B8BC25452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Técnicas de defensa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A42F2CA-9A29-4401-9DAC-F00ED09FF6D0}"/>
              </a:ext>
            </a:extLst>
          </p:cNvPr>
          <p:cNvSpPr/>
          <p:nvPr/>
        </p:nvSpPr>
        <p:spPr>
          <a:xfrm>
            <a:off x="958735" y="1720840"/>
            <a:ext cx="10523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La </a:t>
            </a:r>
            <a:r>
              <a:rPr lang="en-US" sz="2400" dirty="0" err="1">
                <a:latin typeface="Calibri" panose="020F0502020204030204" pitchFamily="34" charset="0"/>
              </a:rPr>
              <a:t>defensa</a:t>
            </a:r>
            <a:r>
              <a:rPr lang="en-US" sz="2400" dirty="0">
                <a:latin typeface="Calibri" panose="020F0502020204030204" pitchFamily="34" charset="0"/>
              </a:rPr>
              <a:t> se </a:t>
            </a:r>
            <a:r>
              <a:rPr lang="en-US" sz="2400" dirty="0" err="1">
                <a:latin typeface="Calibri" panose="020F0502020204030204" pitchFamily="34" charset="0"/>
              </a:rPr>
              <a:t>lleva</a:t>
            </a:r>
            <a:r>
              <a:rPr lang="en-US" sz="2400" dirty="0">
                <a:latin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</a:rPr>
              <a:t>cabo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por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grupos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organizados</a:t>
            </a:r>
            <a:r>
              <a:rPr lang="en-US" sz="2400" dirty="0">
                <a:latin typeface="Calibri" panose="020F0502020204030204" pitchFamily="34" charset="0"/>
              </a:rPr>
              <a:t> que </a:t>
            </a:r>
            <a:r>
              <a:rPr lang="en-US" sz="2400" dirty="0" err="1">
                <a:latin typeface="Calibri" panose="020F0502020204030204" pitchFamily="34" charset="0"/>
              </a:rPr>
              <a:t>conocen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muy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bien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los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ataques</a:t>
            </a:r>
            <a:r>
              <a:rPr lang="en-US" sz="2400" dirty="0">
                <a:latin typeface="Calibri" panose="020F0502020204030204" pitchFamily="34" charset="0"/>
              </a:rPr>
              <a:t> y </a:t>
            </a:r>
            <a:r>
              <a:rPr lang="en-US" sz="2400" dirty="0" err="1">
                <a:latin typeface="Calibri" panose="020F0502020204030204" pitchFamily="34" charset="0"/>
              </a:rPr>
              <a:t>simulan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embates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futuros</a:t>
            </a:r>
            <a:r>
              <a:rPr lang="en-US" sz="2400" dirty="0">
                <a:latin typeface="Calibri" panose="020F0502020204030204" pitchFamily="34" charset="0"/>
              </a:rPr>
              <a:t>:</a:t>
            </a:r>
          </a:p>
          <a:p>
            <a:pPr algn="ctr"/>
            <a:endParaRPr lang="en-US" sz="2400" dirty="0">
              <a:latin typeface="Calibri" panose="020F0502020204030204" pitchFamily="34" charset="0"/>
            </a:endParaRPr>
          </a:p>
          <a:p>
            <a:pPr algn="ctr"/>
            <a:endParaRPr lang="en-US" sz="2400" dirty="0">
              <a:latin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</a:rPr>
              <a:t>• Software especial que </a:t>
            </a:r>
            <a:r>
              <a:rPr lang="en-US" sz="2400" dirty="0" err="1">
                <a:latin typeface="Calibri" panose="020F0502020204030204" pitchFamily="34" charset="0"/>
              </a:rPr>
              <a:t>simule</a:t>
            </a:r>
            <a:r>
              <a:rPr lang="en-US" sz="2400" dirty="0">
                <a:latin typeface="Calibri" panose="020F0502020204030204" pitchFamily="34" charset="0"/>
              </a:rPr>
              <a:t> red </a:t>
            </a:r>
            <a:r>
              <a:rPr lang="en-US" sz="2400" dirty="0" err="1">
                <a:latin typeface="Calibri" panose="020F0502020204030204" pitchFamily="34" charset="0"/>
              </a:rPr>
              <a:t>Empresarial</a:t>
            </a:r>
            <a:endParaRPr lang="en-US" sz="2400" dirty="0">
              <a:latin typeface="Calibri" panose="020F0502020204030204" pitchFamily="34" charset="0"/>
            </a:endParaRPr>
          </a:p>
          <a:p>
            <a:pPr algn="ctr"/>
            <a:endParaRPr lang="en-US" sz="2400" dirty="0">
              <a:latin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</a:rPr>
              <a:t>• </a:t>
            </a:r>
            <a:r>
              <a:rPr lang="en-US" sz="2400" dirty="0" err="1">
                <a:latin typeface="Calibri" panose="020F0502020204030204" pitchFamily="34" charset="0"/>
              </a:rPr>
              <a:t>Monitorizar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ataques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simulados</a:t>
            </a:r>
            <a:endParaRPr lang="en-US" sz="2400" dirty="0">
              <a:latin typeface="Calibri" panose="020F0502020204030204" pitchFamily="34" charset="0"/>
            </a:endParaRPr>
          </a:p>
          <a:p>
            <a:pPr algn="ctr"/>
            <a:endParaRPr lang="en-US" sz="2400" dirty="0">
              <a:latin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</a:rPr>
              <a:t>• </a:t>
            </a:r>
            <a:r>
              <a:rPr lang="en-US" sz="2400" dirty="0" err="1">
                <a:latin typeface="Calibri" panose="020F0502020204030204" pitchFamily="34" charset="0"/>
              </a:rPr>
              <a:t>Generar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s-AR" sz="2400" dirty="0">
                <a:latin typeface="Calibri" panose="020F0502020204030204" pitchFamily="34" charset="0"/>
              </a:rPr>
              <a:t>técnicas</a:t>
            </a:r>
            <a:r>
              <a:rPr lang="en-US" sz="2400" dirty="0">
                <a:latin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</a:rPr>
              <a:t>defensas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novedosas</a:t>
            </a:r>
            <a:endParaRPr lang="es-A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616014-3D59-483F-B829-4E000C6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522CC0-BFD4-43A4-A05B-8A2B8BC25452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Técnicas de defensa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210B94-7F4D-49FE-BF89-829B2A5BFB51}"/>
              </a:ext>
            </a:extLst>
          </p:cNvPr>
          <p:cNvSpPr txBox="1">
            <a:spLocks/>
          </p:cNvSpPr>
          <p:nvPr/>
        </p:nvSpPr>
        <p:spPr>
          <a:xfrm>
            <a:off x="1911927" y="1510999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	LA MEJOR DEFENSA ES EL ATAQUE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8CF43FE-143F-4BA3-97A8-FB27080F3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64" y="2544964"/>
            <a:ext cx="5943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9616014-3D59-483F-B829-4E000C60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522CC0-BFD4-43A4-A05B-8A2B8BC25452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Técnicas de defensa</a:t>
            </a:r>
          </a:p>
        </p:txBody>
      </p:sp>
      <p:pic>
        <p:nvPicPr>
          <p:cNvPr id="8194" name="Picture 2" descr="http://estonianworld.com/wp-content/uploads/2016/04/Tallinn-Manual.png">
            <a:extLst>
              <a:ext uri="{FF2B5EF4-FFF2-40B4-BE49-F238E27FC236}">
                <a16:creationId xmlns:a16="http://schemas.microsoft.com/office/drawing/2014/main" id="{1905BA59-411B-48CE-ADDC-88E5C560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70" y="3295877"/>
            <a:ext cx="5510299" cy="279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7C8472-2DEB-437C-B4A1-0988C70A8E93}"/>
              </a:ext>
            </a:extLst>
          </p:cNvPr>
          <p:cNvSpPr/>
          <p:nvPr/>
        </p:nvSpPr>
        <p:spPr>
          <a:xfrm>
            <a:off x="606830" y="1232695"/>
            <a:ext cx="1118061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 indent="-182880" algn="ctr" defTabSz="914400"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Manual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Tallin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(15 de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marzo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2013,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Londres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).</a:t>
            </a:r>
            <a:b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</a:b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182880" lvl="1" indent="-182880" algn="ctr" defTabSz="914400"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Proyecto que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presenta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otra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perspectiva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problema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 la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ciberguerra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que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los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gobiernos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estaban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ignorando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7FC67FF-5225-431B-8CBA-0716324B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AEBDD03-1A01-4B3C-88F5-3A757901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1775278"/>
            <a:ext cx="4968240" cy="372618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8A7A43-255A-48FB-8F79-F129EF81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44" y="1763485"/>
            <a:ext cx="4762500" cy="37261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C94CD1-7EE7-44BB-AAC0-4C0439D1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48" y="621548"/>
            <a:ext cx="10089754" cy="5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1026" name="Picture 2" descr="http://www.canaltr3ce.co/wp-content/uploads/2017/09/Ciberguerra-Mundo-Hacker-4.jpg">
            <a:extLst>
              <a:ext uri="{FF2B5EF4-FFF2-40B4-BE49-F238E27FC236}">
                <a16:creationId xmlns:a16="http://schemas.microsoft.com/office/drawing/2014/main" id="{DDEA807F-0F4A-491E-85F0-51FF08A7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33" y="1621966"/>
            <a:ext cx="6633556" cy="43465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CIBERGUERRA: Conceptos básicos</a:t>
            </a:r>
          </a:p>
        </p:txBody>
      </p:sp>
    </p:spTree>
    <p:extLst>
      <p:ext uri="{BB962C8B-B14F-4D97-AF65-F5344CB8AC3E}">
        <p14:creationId xmlns:p14="http://schemas.microsoft.com/office/powerpoint/2010/main" val="39886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29E62AE-1D0B-44B7-BF36-3EA26A87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E71FF5-6617-4E3D-8C76-BDC4252F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70" y="2907821"/>
            <a:ext cx="5149161" cy="28964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F18154-2003-4ABE-A65A-A5C85012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33" y="266305"/>
            <a:ext cx="9425233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0DA5ED4-3898-4F0E-82C2-4564EC9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178C0A-A047-49B9-9C74-AD6A76626941}"/>
              </a:ext>
            </a:extLst>
          </p:cNvPr>
          <p:cNvSpPr/>
          <p:nvPr/>
        </p:nvSpPr>
        <p:spPr>
          <a:xfrm>
            <a:off x="1080654" y="1078014"/>
            <a:ext cx="103493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4000" dirty="0" err="1">
                <a:solidFill>
                  <a:prstClr val="black"/>
                </a:solidFill>
                <a:latin typeface="Calibri" panose="020F0502020204030204" pitchFamily="34" charset="0"/>
              </a:rPr>
              <a:t>Uso</a:t>
            </a:r>
            <a:r>
              <a:rPr lang="en-US" sz="4000" dirty="0">
                <a:solidFill>
                  <a:prstClr val="black"/>
                </a:solidFill>
                <a:latin typeface="Calibri" panose="020F0502020204030204" pitchFamily="34" charset="0"/>
              </a:rPr>
              <a:t> de la </a:t>
            </a:r>
            <a:r>
              <a:rPr lang="en-US" sz="4000" dirty="0" err="1">
                <a:solidFill>
                  <a:prstClr val="black"/>
                </a:solidFill>
                <a:latin typeface="Calibri" panose="020F0502020204030204" pitchFamily="34" charset="0"/>
              </a:rPr>
              <a:t>fuerza</a:t>
            </a:r>
            <a:r>
              <a:rPr lang="en-US" sz="40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prstClr val="black"/>
                </a:solidFill>
                <a:latin typeface="Calibri" panose="020F0502020204030204" pitchFamily="34" charset="0"/>
              </a:rPr>
              <a:t>física</a:t>
            </a:r>
            <a:r>
              <a:rPr lang="en-US" sz="4000" dirty="0">
                <a:solidFill>
                  <a:prstClr val="black"/>
                </a:solidFill>
                <a:latin typeface="Calibri" panose="020F0502020204030204" pitchFamily="34" charset="0"/>
              </a:rPr>
              <a:t> y/o </a:t>
            </a:r>
            <a:r>
              <a:rPr lang="en-US" sz="4000" dirty="0" err="1">
                <a:solidFill>
                  <a:prstClr val="black"/>
                </a:solidFill>
                <a:latin typeface="Calibri" panose="020F0502020204030204" pitchFamily="34" charset="0"/>
              </a:rPr>
              <a:t>cibernética</a:t>
            </a:r>
            <a:r>
              <a:rPr lang="en-US" sz="4000" dirty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</a:p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A)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Gravedad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Evalúa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daño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Acción-Efecto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para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considerar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uso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 la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fuerza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</a:p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B)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Intrusión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Evalúa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tiempo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Acción-efecto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, a mayor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tiempo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más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complicado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considerer el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uso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 de la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 pitchFamily="34" charset="0"/>
              </a:rPr>
              <a:t>fuerza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0C59670-A62B-4385-B852-41E9D85E46F4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Técnicas de defensa</a:t>
            </a:r>
          </a:p>
        </p:txBody>
      </p:sp>
    </p:spTree>
    <p:extLst>
      <p:ext uri="{BB962C8B-B14F-4D97-AF65-F5344CB8AC3E}">
        <p14:creationId xmlns:p14="http://schemas.microsoft.com/office/powerpoint/2010/main" val="146374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B5CC49-6FAE-42FA-99B6-A3FDA8C688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8D888F-D87A-4C3C-BD82-273E4C8C5E8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C9B4A-2119-4645-B4CA-7817D5FAF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2CD81-3BB6-4ED6-A50F-DC14F37A95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D8D5D5-48E6-4588-8395-0329049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ctr"/>
            <a:r>
              <a:rPr lang="es-AR" sz="61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67682A-28F2-467D-91A3-67BECDBE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AR"/>
              <a:t>Tecnología de Redes – Elementos de Ciberguerra en Redes WAN | UNLaM 2017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ADMINISTRADORES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615182" y="943027"/>
            <a:ext cx="8509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PROTEGER LA SEGURIDAD DE LOS SERVIDORES EN LÍNEA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F27A68-84D3-4464-A85A-69E84525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1674307"/>
            <a:ext cx="11831781" cy="46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REDES-NODOS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683324" y="1168636"/>
            <a:ext cx="107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SIEMPRE EXISTIRAN NODOS PARA MANTENER UNA COMUNICACIÓN ABIERTA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9A3BE0-C0E7-4430-A501-70150C52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1" y="1915462"/>
            <a:ext cx="5595938" cy="42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LIDERES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427880" y="893062"/>
            <a:ext cx="11556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DEBEN RECONOCER LOS RIESGOS Y DISPONER LAS ACCIONES CONVENIENTES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2897FA-6DCF-4D56-8193-F0A6C8F3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53" y="1456104"/>
            <a:ext cx="4900246" cy="49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7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INVERSIÓN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9099526" y="1112467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DINERO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830845" y="1096091"/>
            <a:ext cx="3800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TIEMPO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9102E5-E0D4-44A3-9FE2-F14CC669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0" y="1838987"/>
            <a:ext cx="6191118" cy="45173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F7280D-C131-4B63-8800-1AF5325F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5" y="1855092"/>
            <a:ext cx="5392615" cy="45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OBJETIVOS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96142" y="1064396"/>
            <a:ext cx="117625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PERSONAL CAPACITADO PARA ACTUAR EN PLANES DE CONTINGENCIA Y QUE TENGAN RESPUESTAS RAPIDAS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D714AE-AA28-4078-8122-E8AD4191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4" y="1967933"/>
            <a:ext cx="11426313" cy="44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PROBLEMAS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07819" y="1093462"/>
            <a:ext cx="117625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AFECTA EN LO SOCIAL , POLÍTICO , ECONOMICO , LEGAL , JUSTICIA , POLICIAL Y TÉCNICA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696608-8027-4640-88BD-942D4582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015" y="2047569"/>
            <a:ext cx="4508509" cy="41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48F866-0D0E-4AFC-9CEA-ACDAAE53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4FB1CB-C0A6-4554-97C9-1634955FFF39}"/>
              </a:ext>
            </a:extLst>
          </p:cNvPr>
          <p:cNvSpPr/>
          <p:nvPr/>
        </p:nvSpPr>
        <p:spPr>
          <a:xfrm>
            <a:off x="207819" y="246731"/>
            <a:ext cx="11762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SOLUCIÓN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964211-53D5-4866-BBD6-AF1DE8D81944}"/>
              </a:ext>
            </a:extLst>
          </p:cNvPr>
          <p:cNvSpPr/>
          <p:nvPr/>
        </p:nvSpPr>
        <p:spPr>
          <a:xfrm>
            <a:off x="9111249" y="1416542"/>
            <a:ext cx="268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sz="2800" b="1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1A3EC-FBF5-4FD0-A073-2491C80674C9}"/>
              </a:ext>
            </a:extLst>
          </p:cNvPr>
          <p:cNvSpPr/>
          <p:nvPr/>
        </p:nvSpPr>
        <p:spPr>
          <a:xfrm>
            <a:off x="276225" y="1201098"/>
            <a:ext cx="115153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IMPLEMENTAR UNA ESTRATEGIA DE CIBERSEGURIDAD COHERENTE Y EFECTIVA PARA MANTENER LA SEGURIDAD EN LA SOCIEDAD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995D94-A2A5-4241-8E49-85C4ABEA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63996"/>
            <a:ext cx="9705975" cy="41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870EB0-6B90-4AFB-9918-D17E09939ED4}"/>
              </a:ext>
            </a:extLst>
          </p:cNvPr>
          <p:cNvSpPr txBox="1"/>
          <p:nvPr/>
        </p:nvSpPr>
        <p:spPr>
          <a:xfrm>
            <a:off x="606828" y="2905780"/>
            <a:ext cx="333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CIBERSEGURIDAD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0D8577-8A7F-4246-84BC-AD6A04CCF50A}"/>
              </a:ext>
            </a:extLst>
          </p:cNvPr>
          <p:cNvSpPr txBox="1"/>
          <p:nvPr/>
        </p:nvSpPr>
        <p:spPr>
          <a:xfrm>
            <a:off x="8420793" y="2905780"/>
            <a:ext cx="352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CIBERDELICUENCIA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2933CC-793E-4E8F-B1A4-3F13E140BC82}"/>
              </a:ext>
            </a:extLst>
          </p:cNvPr>
          <p:cNvSpPr txBox="1"/>
          <p:nvPr/>
        </p:nvSpPr>
        <p:spPr>
          <a:xfrm>
            <a:off x="4795058" y="1998375"/>
            <a:ext cx="2967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CIBERESPACIO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A470F4-8D27-4BA9-B5D0-5B7F0F0B420B}"/>
              </a:ext>
            </a:extLst>
          </p:cNvPr>
          <p:cNvSpPr txBox="1"/>
          <p:nvPr/>
        </p:nvSpPr>
        <p:spPr>
          <a:xfrm>
            <a:off x="2776450" y="4828218"/>
            <a:ext cx="2967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CIBERATAQUES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97D157-0E81-4210-912A-03CFFB8A9E2C}"/>
              </a:ext>
            </a:extLst>
          </p:cNvPr>
          <p:cNvSpPr txBox="1"/>
          <p:nvPr/>
        </p:nvSpPr>
        <p:spPr>
          <a:xfrm>
            <a:off x="6447906" y="4828218"/>
            <a:ext cx="2967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CIBERDEFENSA</a:t>
            </a:r>
          </a:p>
        </p:txBody>
      </p:sp>
    </p:spTree>
    <p:extLst>
      <p:ext uri="{BB962C8B-B14F-4D97-AF65-F5344CB8AC3E}">
        <p14:creationId xmlns:p14="http://schemas.microsoft.com/office/powerpoint/2010/main" val="401305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básicos: </a:t>
            </a:r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CIBER-ESPACIO</a:t>
            </a:r>
          </a:p>
        </p:txBody>
      </p:sp>
      <p:pic>
        <p:nvPicPr>
          <p:cNvPr id="2050" name="Picture 2" descr="http://oiprodat.com/wp-content/uploads/2013/05/ciberespacio_3.png">
            <a:extLst>
              <a:ext uri="{FF2B5EF4-FFF2-40B4-BE49-F238E27FC236}">
                <a16:creationId xmlns:a16="http://schemas.microsoft.com/office/drawing/2014/main" id="{97EE5797-A9BF-4CE3-AE9E-3FF633D8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56" y="3607132"/>
            <a:ext cx="8744989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FF7C697-9826-47B3-9EB9-63ECF9A4CB2B}"/>
              </a:ext>
            </a:extLst>
          </p:cNvPr>
          <p:cNvSpPr txBox="1"/>
          <p:nvPr/>
        </p:nvSpPr>
        <p:spPr>
          <a:xfrm>
            <a:off x="568033" y="1607800"/>
            <a:ext cx="11055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Sistemas de información interconectados que poseen una interacción continua con el usuario.</a:t>
            </a:r>
          </a:p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Construcción digital desarrollada por computadoras y dispositivos.</a:t>
            </a:r>
          </a:p>
        </p:txBody>
      </p:sp>
    </p:spTree>
    <p:extLst>
      <p:ext uri="{BB962C8B-B14F-4D97-AF65-F5344CB8AC3E}">
        <p14:creationId xmlns:p14="http://schemas.microsoft.com/office/powerpoint/2010/main" val="1091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básicos: </a:t>
            </a:r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CIBER-SEGURIDAD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F7C697-9826-47B3-9EB9-63ECF9A4CB2B}"/>
              </a:ext>
            </a:extLst>
          </p:cNvPr>
          <p:cNvSpPr txBox="1"/>
          <p:nvPr/>
        </p:nvSpPr>
        <p:spPr>
          <a:xfrm>
            <a:off x="1822133" y="1718263"/>
            <a:ext cx="9212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Conjunto de tecnologías y procesos diseñados para proteger dispositivos, redes e información, previniendo el acceso a usuarios no autorizados.</a:t>
            </a:r>
          </a:p>
        </p:txBody>
      </p:sp>
      <p:pic>
        <p:nvPicPr>
          <p:cNvPr id="4098" name="Picture 2" descr="http://business.defense.gov/portals/57/Images/cybersecurity-image2.png">
            <a:extLst>
              <a:ext uri="{FF2B5EF4-FFF2-40B4-BE49-F238E27FC236}">
                <a16:creationId xmlns:a16="http://schemas.microsoft.com/office/drawing/2014/main" id="{4766F5B6-223F-4E41-BC97-6FAA1BA5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4" y="3994844"/>
            <a:ext cx="11762509" cy="212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básicos: </a:t>
            </a:r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CIBER-ATAQUE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F7C697-9826-47B3-9EB9-63ECF9A4CB2B}"/>
              </a:ext>
            </a:extLst>
          </p:cNvPr>
          <p:cNvSpPr txBox="1"/>
          <p:nvPr/>
        </p:nvSpPr>
        <p:spPr>
          <a:xfrm>
            <a:off x="1722381" y="1650827"/>
            <a:ext cx="9212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Maniobra ofensiva realizada por individuos o grupos hacia sistemas informáticos. Como consecuencia puede comprometer información sensible. </a:t>
            </a:r>
          </a:p>
        </p:txBody>
      </p:sp>
      <p:pic>
        <p:nvPicPr>
          <p:cNvPr id="7" name="Picture 2" descr="http://prod-upp-image-read.ft.com/65a135f0-75bb-11e6-bf48-b372cdb1043a">
            <a:extLst>
              <a:ext uri="{FF2B5EF4-FFF2-40B4-BE49-F238E27FC236}">
                <a16:creationId xmlns:a16="http://schemas.microsoft.com/office/drawing/2014/main" id="{834E4389-8321-475C-B217-F11D6C02F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3" y="3693188"/>
            <a:ext cx="4261658" cy="23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rod-upp-image-read.ft.com/65a135f0-75bb-11e6-bf48-b372cdb1043a">
            <a:extLst>
              <a:ext uri="{FF2B5EF4-FFF2-40B4-BE49-F238E27FC236}">
                <a16:creationId xmlns:a16="http://schemas.microsoft.com/office/drawing/2014/main" id="{4D2FC27A-2C5E-4FF4-B3BB-7D926C1E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56" y="3693187"/>
            <a:ext cx="4261658" cy="23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prod-upp-image-read.ft.com/65a135f0-75bb-11e6-bf48-b372cdb1043a">
            <a:extLst>
              <a:ext uri="{FF2B5EF4-FFF2-40B4-BE49-F238E27FC236}">
                <a16:creationId xmlns:a16="http://schemas.microsoft.com/office/drawing/2014/main" id="{95DEDF1D-FE9E-48A2-AE21-B018F5BD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85" y="3693187"/>
            <a:ext cx="3979026" cy="23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3DD3D3-6C6B-4451-AF8C-78D670A1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Tecnología de Redes – Elementos de Ciberguerra en Redes WAN | UNLaM 2017 |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1091FB-1177-45DD-A1C9-AB373E650495}"/>
              </a:ext>
            </a:extLst>
          </p:cNvPr>
          <p:cNvSpPr/>
          <p:nvPr/>
        </p:nvSpPr>
        <p:spPr>
          <a:xfrm>
            <a:off x="-33249" y="408687"/>
            <a:ext cx="1170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600" b="1" dirty="0">
                <a:solidFill>
                  <a:srgbClr val="0070C0"/>
                </a:solidFill>
                <a:latin typeface="+mj-lt"/>
              </a:rPr>
              <a:t>Conceptos básicos: </a:t>
            </a:r>
            <a:r>
              <a:rPr lang="es-AR" sz="36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CIBER-DEFENSA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F7C697-9826-47B3-9EB9-63ECF9A4CB2B}"/>
              </a:ext>
            </a:extLst>
          </p:cNvPr>
          <p:cNvSpPr txBox="1"/>
          <p:nvPr/>
        </p:nvSpPr>
        <p:spPr>
          <a:xfrm>
            <a:off x="931026" y="1814790"/>
            <a:ext cx="10232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Mecanismo de defensa hacia de la red informática hacia los ciberataques. </a:t>
            </a:r>
          </a:p>
          <a:p>
            <a:pPr algn="ctr">
              <a:lnSpc>
                <a:spcPct val="200000"/>
              </a:lnSpc>
            </a:pPr>
            <a:r>
              <a:rPr lang="es-AR" sz="2200" dirty="0">
                <a:latin typeface="Calibri" panose="020F0502020204030204" pitchFamily="34" charset="0"/>
              </a:rPr>
              <a:t>Objetivo: No alteración y protección de la información alojada en la red.</a:t>
            </a:r>
          </a:p>
        </p:txBody>
      </p:sp>
      <p:pic>
        <p:nvPicPr>
          <p:cNvPr id="10" name="Picture 2" descr="http://mosaicsec.com/wp-content/uploads/2013/04/cisco-lab.png">
            <a:extLst>
              <a:ext uri="{FF2B5EF4-FFF2-40B4-BE49-F238E27FC236}">
                <a16:creationId xmlns:a16="http://schemas.microsoft.com/office/drawing/2014/main" id="{A38B1BEA-CD4A-4C08-83AB-C19DBD41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26" y="4021112"/>
            <a:ext cx="9775767" cy="21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706</TotalTime>
  <Words>1274</Words>
  <Application>Microsoft Office PowerPoint</Application>
  <PresentationFormat>Panorámica</PresentationFormat>
  <Paragraphs>174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Arial</vt:lpstr>
      <vt:lpstr>Calibri</vt:lpstr>
      <vt:lpstr>Corbel</vt:lpstr>
      <vt:lpstr>Eras Demi ITC</vt:lpstr>
      <vt:lpstr>Roboto Condensed</vt:lpstr>
      <vt:lpstr>Times New Roman</vt:lpstr>
      <vt:lpstr>Wingdings</vt:lpstr>
      <vt:lpstr>Wingdings 2</vt:lpstr>
      <vt:lpstr>Marco</vt:lpstr>
      <vt:lpstr>Elementos de Ciberguerra en Redes WAN de alta seguridad  </vt:lpstr>
      <vt:lpstr>“EL ARTE DE LA CIBERGUERRA”  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SITUACIONES  Y  CASOS IMPORTANTES EN LA HISTORIA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TÉCNICAS DE ATAQUE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TÉCNICAS DE DEFENSA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CASTINEIRA IGNACIO EZEQUIEL</dc:creator>
  <cp:lastModifiedBy>usuario</cp:lastModifiedBy>
  <cp:revision>100</cp:revision>
  <dcterms:created xsi:type="dcterms:W3CDTF">2017-11-16T04:52:15Z</dcterms:created>
  <dcterms:modified xsi:type="dcterms:W3CDTF">2017-12-01T20:41:00Z</dcterms:modified>
</cp:coreProperties>
</file>